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57" r:id="rId4"/>
    <p:sldId id="258" r:id="rId5"/>
    <p:sldId id="259" r:id="rId6"/>
    <p:sldId id="266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  <p:sldId id="269" r:id="rId16"/>
    <p:sldId id="270" r:id="rId17"/>
    <p:sldId id="271" r:id="rId18"/>
    <p:sldId id="276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D255"/>
    <a:srgbClr val="E393A2"/>
    <a:srgbClr val="E37251"/>
    <a:srgbClr val="B9E4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562"/>
    <p:restoredTop sz="94775"/>
  </p:normalViewPr>
  <p:slideViewPr>
    <p:cSldViewPr snapToGrid="0" snapToObjects="1">
      <p:cViewPr>
        <p:scale>
          <a:sx n="81" d="100"/>
          <a:sy n="81" d="100"/>
        </p:scale>
        <p:origin x="816" y="6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2.gif>
</file>

<file path=ppt/media/image3.tiff>
</file>

<file path=ppt/media/image4.gi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fld id="{6BFECD78-3C8E-49F2-8FAB-59489D168ABB}" type="datetimeFigureOut">
              <a:rPr lang="en-US" smtClean="0"/>
              <a:pPr/>
              <a:t>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ell MT"/>
              </a:defRPr>
            </a:lvl1pPr>
          </a:lstStyle>
          <a:p>
            <a:fld id="{0FB56013-B943-42BA-886F-6F9D4EB85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Bell M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Bell M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Bell M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Bell M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Bell M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Bell M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i.stanford.edu/~ang/papers/nips01-discriminativegenerative.pdf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B9E481"/>
                </a:solidFill>
              </a:rPr>
              <a:t>Data Science in the Humanities</a:t>
            </a:r>
            <a:endParaRPr lang="en-US" dirty="0">
              <a:solidFill>
                <a:srgbClr val="B9E48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Week 7: Unsupervised Learning</a:t>
            </a:r>
          </a:p>
          <a:p>
            <a:pPr marL="514350" indent="-514350">
              <a:buAutoNum type="arabicPeriod"/>
            </a:pPr>
            <a:endParaRPr lang="en-US" dirty="0"/>
          </a:p>
          <a:p>
            <a:r>
              <a:rPr lang="en-US" dirty="0" smtClean="0"/>
              <a:t>Feb 28,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884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443" y="1600200"/>
            <a:ext cx="4605113" cy="4525963"/>
          </a:xfrm>
        </p:spPr>
      </p:pic>
    </p:spTree>
    <p:extLst>
      <p:ext uri="{BB962C8B-B14F-4D97-AF65-F5344CB8AC3E}">
        <p14:creationId xmlns:p14="http://schemas.microsoft.com/office/powerpoint/2010/main" val="1588312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575" y="457201"/>
            <a:ext cx="7745617" cy="5953413"/>
          </a:xfrm>
        </p:spPr>
      </p:pic>
    </p:spTree>
    <p:extLst>
      <p:ext uri="{BB962C8B-B14F-4D97-AF65-F5344CB8AC3E}">
        <p14:creationId xmlns:p14="http://schemas.microsoft.com/office/powerpoint/2010/main" val="2033599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linkage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Choose clusters by finding</a:t>
            </a:r>
          </a:p>
          <a:p>
            <a:pPr lvl="1"/>
            <a:r>
              <a:rPr lang="en-US" dirty="0" smtClean="0"/>
              <a:t>The clusters that have a pair of points nearest each other, or,</a:t>
            </a:r>
          </a:p>
          <a:p>
            <a:pPr lvl="1"/>
            <a:r>
              <a:rPr lang="en-US" dirty="0" smtClean="0"/>
              <a:t>The smallest </a:t>
            </a:r>
            <a:r>
              <a:rPr lang="en-US" i="1" dirty="0" smtClean="0"/>
              <a:t>maximum</a:t>
            </a:r>
            <a:r>
              <a:rPr lang="en-US" dirty="0" smtClean="0"/>
              <a:t> distance between any pair of points, or,</a:t>
            </a:r>
          </a:p>
          <a:p>
            <a:pPr lvl="1"/>
            <a:r>
              <a:rPr lang="en-US" dirty="0" smtClean="0"/>
              <a:t>The closest centroids, or,</a:t>
            </a:r>
          </a:p>
          <a:p>
            <a:pPr lvl="1"/>
            <a:r>
              <a:rPr lang="en-US" dirty="0" smtClean="0"/>
              <a:t>“Ward’s criterion,” which minimizes intra-cluster variance (sum of squared errors).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84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DBSCAN</a:t>
            </a:r>
            <a:br>
              <a:rPr lang="en-US" dirty="0" smtClean="0"/>
            </a:br>
            <a:r>
              <a:rPr lang="en-US" sz="2700" dirty="0" smtClean="0"/>
              <a:t>(density-based spatial clustering of applications with noise)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Considers a “neighborhood” for each point defined by a distance </a:t>
            </a:r>
            <a:r>
              <a:rPr lang="en-US" dirty="0" err="1" smtClean="0"/>
              <a:t>ε</a:t>
            </a:r>
            <a:endParaRPr lang="en-US" dirty="0" smtClean="0"/>
          </a:p>
          <a:p>
            <a:r>
              <a:rPr lang="en-US" dirty="0" smtClean="0"/>
              <a:t>Clusters grow outward by adding neighbors as long as each new point has </a:t>
            </a:r>
            <a:r>
              <a:rPr lang="en-US" i="1" dirty="0" smtClean="0"/>
              <a:t>enough</a:t>
            </a:r>
            <a:r>
              <a:rPr lang="en-US" dirty="0" smtClean="0"/>
              <a:t> neighbors (region must be “dense.”)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567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doing this with k-means!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1659731"/>
            <a:ext cx="4483100" cy="4406900"/>
          </a:xfrm>
        </p:spPr>
      </p:pic>
    </p:spTree>
    <p:extLst>
      <p:ext uri="{BB962C8B-B14F-4D97-AF65-F5344CB8AC3E}">
        <p14:creationId xmlns:p14="http://schemas.microsoft.com/office/powerpoint/2010/main" val="1535838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Curse of dimensionality, though.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problem with high-dimensional data is not </a:t>
            </a:r>
            <a:r>
              <a:rPr lang="en-US" i="1" dirty="0" smtClean="0"/>
              <a:t>just</a:t>
            </a:r>
            <a:r>
              <a:rPr lang="en-US" dirty="0" smtClean="0"/>
              <a:t> technical or geometrical. The problem is, there could be multiple kinds of similarity in this space (subsets of dimensions).</a:t>
            </a:r>
          </a:p>
          <a:p>
            <a:r>
              <a:rPr lang="en-US" dirty="0" smtClean="0"/>
              <a:t>Compressing them all into a single generalized “similarity” is not guaranteed to produce meaningful results.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91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“Topic modeling” acknowledges that we’re dealing with “multiple kinds of similarity.” But it’s complex enough for a separate day.</a:t>
            </a:r>
          </a:p>
          <a:p>
            <a:r>
              <a:rPr lang="en-US" dirty="0" smtClean="0"/>
              <a:t>Alternatively, we could try to </a:t>
            </a:r>
            <a:r>
              <a:rPr lang="en-US" i="1" dirty="0" smtClean="0"/>
              <a:t>reduce</a:t>
            </a:r>
            <a:r>
              <a:rPr lang="en-US" dirty="0" smtClean="0"/>
              <a:t> the number of dimensions, and then proceed with clustering.</a:t>
            </a:r>
          </a:p>
        </p:txBody>
      </p:sp>
    </p:spTree>
    <p:extLst>
      <p:ext uri="{BB962C8B-B14F-4D97-AF65-F5344CB8AC3E}">
        <p14:creationId xmlns:p14="http://schemas.microsoft.com/office/powerpoint/2010/main" val="1288732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Dimensionality 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Principal Components Analysis (just factoring the matrix).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7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2" y="1639615"/>
            <a:ext cx="8284853" cy="32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20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factoring used in PCA (singular value decomposition) has other applications too (e.g., latent semantic analysis).</a:t>
            </a:r>
          </a:p>
          <a:p>
            <a:r>
              <a:rPr lang="en-US" dirty="0" smtClean="0"/>
              <a:t>Choices about scaling and normalizing the term-document matrix will change the importance of common / uncommon words.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282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vs Discriminative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Andrew Ng, </a:t>
            </a:r>
            <a:r>
              <a:rPr lang="en-US" dirty="0">
                <a:hlinkClick r:id="rId2"/>
              </a:rPr>
              <a:t>http://ai.stanford.edu/~</a:t>
            </a:r>
            <a:r>
              <a:rPr lang="en-US" dirty="0" smtClean="0">
                <a:hlinkClick r:id="rId2"/>
              </a:rPr>
              <a:t>ang/papers/nips01-discriminativegenerative.pdf</a:t>
            </a:r>
            <a:endParaRPr lang="en-US" dirty="0" smtClean="0"/>
          </a:p>
          <a:p>
            <a:r>
              <a:rPr lang="en-US" dirty="0" smtClean="0"/>
              <a:t>Basically, discriminative classifiers (like logistic regression) tend to outperform generative classifiers (like naïve Bayes). But there are exceptions. Generative classifiers may do well </a:t>
            </a:r>
            <a:r>
              <a:rPr lang="en-US" smtClean="0"/>
              <a:t>with relatively small datasets.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92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Manifold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MDS (multidimensional scaling) tries to preserve original relative distances in a 2-dimensional projection.</a:t>
            </a:r>
          </a:p>
          <a:p>
            <a:r>
              <a:rPr lang="en-US" dirty="0" smtClean="0"/>
              <a:t>T-SNE is a more complicated probabilistic solution to that problem.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675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AD255"/>
                </a:solidFill>
              </a:rPr>
              <a:t>Grains of salt</a:t>
            </a:r>
            <a:endParaRPr lang="en-US" dirty="0">
              <a:solidFill>
                <a:srgbClr val="AAD25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Interpretation always starts from some assumption.</a:t>
            </a:r>
          </a:p>
          <a:p>
            <a:r>
              <a:rPr lang="en-US" dirty="0" smtClean="0"/>
              <a:t>People are attracted to unsupervised learning because it seems not to be importing external assumptions.</a:t>
            </a:r>
          </a:p>
          <a:p>
            <a:r>
              <a:rPr lang="en-US" dirty="0" smtClean="0"/>
              <a:t>But, um, that means </a:t>
            </a:r>
            <a:r>
              <a:rPr lang="mr-IN" dirty="0" smtClean="0"/>
              <a:t>…</a:t>
            </a:r>
            <a:r>
              <a:rPr lang="en-US" dirty="0" smtClean="0"/>
              <a:t> the assumptions </a:t>
            </a:r>
            <a:r>
              <a:rPr lang="mr-IN" dirty="0" smtClean="0"/>
              <a:t>…</a:t>
            </a:r>
            <a:r>
              <a:rPr lang="en-US" dirty="0" smtClean="0"/>
              <a:t> are calling </a:t>
            </a:r>
            <a:r>
              <a:rPr lang="mr-IN" dirty="0" smtClean="0"/>
              <a:t>…</a:t>
            </a:r>
            <a:r>
              <a:rPr lang="en-US" dirty="0" smtClean="0"/>
              <a:t> from </a:t>
            </a:r>
            <a:r>
              <a:rPr lang="en-US" i="1" dirty="0" smtClean="0"/>
              <a:t>inside the house.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702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Infers structure in unlabeled data</a:t>
            </a:r>
          </a:p>
          <a:p>
            <a:r>
              <a:rPr lang="en-US" dirty="0" smtClean="0"/>
              <a:t>The structure revealed can involve</a:t>
            </a:r>
          </a:p>
          <a:p>
            <a:pPr lvl="1"/>
            <a:r>
              <a:rPr lang="en-US" dirty="0" smtClean="0"/>
              <a:t>Discrete categories (clustering), or</a:t>
            </a:r>
          </a:p>
          <a:p>
            <a:pPr lvl="1"/>
            <a:r>
              <a:rPr lang="en-US" dirty="0" smtClean="0"/>
              <a:t>Continuous variables (dimension reduction).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40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K-means clustering, by </a:t>
            </a:r>
            <a:r>
              <a:rPr lang="en-US" sz="3200" dirty="0"/>
              <a:t>Andrey </a:t>
            </a:r>
            <a:r>
              <a:rPr lang="en-US" sz="3200" dirty="0" err="1"/>
              <a:t>Shabalin</a:t>
            </a:r>
            <a:r>
              <a:rPr lang="en-US" sz="3200" dirty="0"/>
              <a:t> (http://</a:t>
            </a:r>
            <a:r>
              <a:rPr lang="en-US" sz="3200" dirty="0" err="1" smtClean="0"/>
              <a:t>shabal.in</a:t>
            </a:r>
            <a:r>
              <a:rPr lang="en-US" sz="3200" dirty="0" smtClean="0"/>
              <a:t>/</a:t>
            </a:r>
            <a:r>
              <a:rPr lang="en-US" sz="3200" dirty="0" err="1" smtClean="0"/>
              <a:t>visuals.html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461165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by randomly selecting </a:t>
            </a:r>
            <a:r>
              <a:rPr lang="en-US" i="1" dirty="0" smtClean="0"/>
              <a:t>k</a:t>
            </a:r>
            <a:r>
              <a:rPr lang="en-US" dirty="0" smtClean="0"/>
              <a:t> data points as the “centroids” of clusters.</a:t>
            </a:r>
          </a:p>
          <a:p>
            <a:r>
              <a:rPr lang="en-US" dirty="0" smtClean="0"/>
              <a:t>Until “things stabilize”:</a:t>
            </a:r>
          </a:p>
          <a:p>
            <a:pPr lvl="1"/>
            <a:r>
              <a:rPr lang="en-US" dirty="0" smtClean="0"/>
              <a:t>Assign every real data point to the nearest centroid</a:t>
            </a:r>
          </a:p>
          <a:p>
            <a:pPr lvl="1"/>
            <a:r>
              <a:rPr lang="en-US" dirty="0" smtClean="0"/>
              <a:t>Move each centroid to the “center of gravity” defined by the average of all points assigned to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239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904" y="136245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AAD255"/>
                </a:solidFill>
              </a:rPr>
              <a:t>Pretty basic assumption here that the clusters are “convex,” aka round.</a:t>
            </a:r>
            <a:endParaRPr lang="en-US" dirty="0">
              <a:solidFill>
                <a:srgbClr val="AAD2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419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no guarantees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  <p:extLst>
      <p:ext uri="{BB962C8B-B14F-4D97-AF65-F5344CB8AC3E}">
        <p14:creationId xmlns:p14="http://schemas.microsoft.com/office/powerpoint/2010/main" val="1378853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choose </a:t>
            </a:r>
            <a:r>
              <a:rPr lang="en-US" i="1" dirty="0" smtClean="0"/>
              <a:t>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60331"/>
            <a:ext cx="3279228" cy="4265832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 theory, there is an “elbow method” that can help you.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751" y="2606116"/>
            <a:ext cx="4170417" cy="35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9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AAD255"/>
                </a:solidFill>
              </a:rPr>
              <a:t>Biggest problem: curse of dimensionality</a:t>
            </a:r>
            <a:endParaRPr lang="en-US" dirty="0">
              <a:solidFill>
                <a:srgbClr val="AAD25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6814"/>
            <a:ext cx="8229600" cy="4029349"/>
          </a:xfrm>
        </p:spPr>
        <p:txBody>
          <a:bodyPr/>
          <a:lstStyle/>
          <a:p>
            <a:r>
              <a:rPr lang="en-US" dirty="0" smtClean="0"/>
              <a:t>In high-dimensional data, Euclidean distance becomes less meaningful. Most of the space is in the “corners.”</a:t>
            </a:r>
          </a:p>
          <a:p>
            <a:r>
              <a:rPr lang="en-US" dirty="0" smtClean="0"/>
              <a:t>Running k-means on text data tends to produce a couple of massive blobs, plus lots of isolated outliers.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64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12688</TotalTime>
  <Words>552</Words>
  <Application>Microsoft Macintosh PowerPoint</Application>
  <PresentationFormat>On-screen Show (4:3)</PresentationFormat>
  <Paragraphs>55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Bell MT</vt:lpstr>
      <vt:lpstr>Mangal</vt:lpstr>
      <vt:lpstr>Arial</vt:lpstr>
      <vt:lpstr> Black </vt:lpstr>
      <vt:lpstr>Data Science in the Humanities</vt:lpstr>
      <vt:lpstr>Generative vs Discriminative</vt:lpstr>
      <vt:lpstr>Unsupervised learning</vt:lpstr>
      <vt:lpstr>K-means clustering, by Andrey Shabalin (http://shabal.in/visuals.html)</vt:lpstr>
      <vt:lpstr>K-means clustering</vt:lpstr>
      <vt:lpstr>Pretty basic assumption here that the clusters are “convex,” aka round.</vt:lpstr>
      <vt:lpstr>There are no guarantees</vt:lpstr>
      <vt:lpstr>How do you choose k?</vt:lpstr>
      <vt:lpstr>Biggest problem: curse of dimensionality</vt:lpstr>
      <vt:lpstr>Hierarchical clustering </vt:lpstr>
      <vt:lpstr>PowerPoint Presentation</vt:lpstr>
      <vt:lpstr>Hierarchical linkage criteria</vt:lpstr>
      <vt:lpstr>DBSCAN (density-based spatial clustering of applications with noise)</vt:lpstr>
      <vt:lpstr>Try doing this with k-means!</vt:lpstr>
      <vt:lpstr>Curse of dimensionality, though.</vt:lpstr>
      <vt:lpstr>Solutions?</vt:lpstr>
      <vt:lpstr>Dimensionality reduction</vt:lpstr>
      <vt:lpstr>PowerPoint Presentation</vt:lpstr>
      <vt:lpstr>PCA</vt:lpstr>
      <vt:lpstr>Manifold learning</vt:lpstr>
      <vt:lpstr>Grains of salt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 the Humanities</dc:title>
  <dc:creator>tunder</dc:creator>
  <cp:lastModifiedBy>Microsoft Office User</cp:lastModifiedBy>
  <cp:revision>59</cp:revision>
  <dcterms:created xsi:type="dcterms:W3CDTF">2017-01-17T14:07:30Z</dcterms:created>
  <dcterms:modified xsi:type="dcterms:W3CDTF">2017-03-01T04:00:43Z</dcterms:modified>
</cp:coreProperties>
</file>

<file path=docProps/thumbnail.jpeg>
</file>